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59" r:id="rId4"/>
    <p:sldId id="278" r:id="rId5"/>
    <p:sldId id="258" r:id="rId6"/>
    <p:sldId id="261" r:id="rId7"/>
    <p:sldId id="271" r:id="rId8"/>
    <p:sldId id="262" r:id="rId9"/>
    <p:sldId id="265" r:id="rId10"/>
    <p:sldId id="266" r:id="rId11"/>
    <p:sldId id="267" r:id="rId12"/>
    <p:sldId id="263" r:id="rId13"/>
    <p:sldId id="264" r:id="rId14"/>
    <p:sldId id="275" r:id="rId15"/>
    <p:sldId id="276" r:id="rId16"/>
    <p:sldId id="277" r:id="rId17"/>
    <p:sldId id="268" r:id="rId18"/>
    <p:sldId id="270" r:id="rId19"/>
    <p:sldId id="272" r:id="rId20"/>
    <p:sldId id="273" r:id="rId21"/>
    <p:sldId id="269" r:id="rId2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CC0099"/>
    <a:srgbClr val="000099"/>
    <a:srgbClr val="00FF00"/>
    <a:srgbClr val="FF990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C4167D-A06D-4F30-AC4E-C1A99664BEBF}" type="datetimeFigureOut">
              <a:rPr lang="cs-CZ" smtClean="0"/>
              <a:pPr/>
              <a:t>05.02.2018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0D912E-6417-4C4A-ADA2-D1F8A2830B4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9772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0D912E-6417-4C4A-ADA2-D1F8A2830B45}" type="slidenum">
              <a:rPr lang="cs-CZ" smtClean="0"/>
              <a:pPr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9047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AFD1A-0482-429C-BFA1-4400C33A1D98}" type="datetimeFigureOut">
              <a:rPr lang="cs-CZ" smtClean="0"/>
              <a:pPr/>
              <a:t>05.02.2018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CF45B-7B91-4C19-B277-5EB31593A0F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AFD1A-0482-429C-BFA1-4400C33A1D98}" type="datetimeFigureOut">
              <a:rPr lang="cs-CZ" smtClean="0"/>
              <a:pPr/>
              <a:t>05.02.2018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CF45B-7B91-4C19-B277-5EB31593A0F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AFD1A-0482-429C-BFA1-4400C33A1D98}" type="datetimeFigureOut">
              <a:rPr lang="cs-CZ" smtClean="0"/>
              <a:pPr/>
              <a:t>05.02.2018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CF45B-7B91-4C19-B277-5EB31593A0F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AFD1A-0482-429C-BFA1-4400C33A1D98}" type="datetimeFigureOut">
              <a:rPr lang="cs-CZ" smtClean="0"/>
              <a:pPr/>
              <a:t>05.02.2018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CF45B-7B91-4C19-B277-5EB31593A0F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AFD1A-0482-429C-BFA1-4400C33A1D98}" type="datetimeFigureOut">
              <a:rPr lang="cs-CZ" smtClean="0"/>
              <a:pPr/>
              <a:t>05.02.2018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CF45B-7B91-4C19-B277-5EB31593A0F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AFD1A-0482-429C-BFA1-4400C33A1D98}" type="datetimeFigureOut">
              <a:rPr lang="cs-CZ" smtClean="0"/>
              <a:pPr/>
              <a:t>05.02.2018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CF45B-7B91-4C19-B277-5EB31593A0F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AFD1A-0482-429C-BFA1-4400C33A1D98}" type="datetimeFigureOut">
              <a:rPr lang="cs-CZ" smtClean="0"/>
              <a:pPr/>
              <a:t>05.02.2018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CF45B-7B91-4C19-B277-5EB31593A0F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AFD1A-0482-429C-BFA1-4400C33A1D98}" type="datetimeFigureOut">
              <a:rPr lang="cs-CZ" smtClean="0"/>
              <a:pPr/>
              <a:t>05.02.2018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CF45B-7B91-4C19-B277-5EB31593A0F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AFD1A-0482-429C-BFA1-4400C33A1D98}" type="datetimeFigureOut">
              <a:rPr lang="cs-CZ" smtClean="0"/>
              <a:pPr/>
              <a:t>05.02.2018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CF45B-7B91-4C19-B277-5EB31593A0F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AFD1A-0482-429C-BFA1-4400C33A1D98}" type="datetimeFigureOut">
              <a:rPr lang="cs-CZ" smtClean="0"/>
              <a:pPr/>
              <a:t>05.02.2018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CF45B-7B91-4C19-B277-5EB31593A0F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AFD1A-0482-429C-BFA1-4400C33A1D98}" type="datetimeFigureOut">
              <a:rPr lang="cs-CZ" smtClean="0"/>
              <a:pPr/>
              <a:t>05.02.2018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CF45B-7B91-4C19-B277-5EB31593A0F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4AFD1A-0482-429C-BFA1-4400C33A1D98}" type="datetimeFigureOut">
              <a:rPr lang="cs-CZ" smtClean="0"/>
              <a:pPr/>
              <a:t>05.02.2018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ACF45B-7B91-4C19-B277-5EB31593A0FA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t&#345;&#237;da@msukina.cz" TargetMode="External"/><Relationship Id="rId2" Type="http://schemas.openxmlformats.org/officeDocument/2006/relationships/hyperlink" Target="mailto:kynclova@msukina.cz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msukina.cz/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mailto:sluni&#269;ka@msukina.cz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cs-CZ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INFORMATIVNÍ </a:t>
            </a:r>
            <a:r>
              <a:rPr lang="cs-CZ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SCHŮZKA</a:t>
            </a:r>
          </a:p>
          <a:p>
            <a:r>
              <a:rPr lang="cs-CZ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STŘEDA 21.ČERVNA 2017</a:t>
            </a:r>
            <a:endParaRPr lang="cs-CZ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1026" name="obrázek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27984" y="1052736"/>
            <a:ext cx="3286869" cy="231181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 smtClean="0">
                <a:ln w="24500" cmpd="dbl">
                  <a:solidFill>
                    <a:srgbClr val="000099"/>
                  </a:solidFill>
                  <a:prstDash val="solid"/>
                  <a:miter lim="800000"/>
                </a:ln>
                <a:solidFill>
                  <a:srgbClr val="00B0F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Odhlašování dětí ze stravného</a:t>
            </a:r>
            <a:endParaRPr lang="cs-CZ" b="1" dirty="0">
              <a:ln w="24500" cmpd="dbl">
                <a:solidFill>
                  <a:srgbClr val="000099"/>
                </a:solidFill>
                <a:prstDash val="solid"/>
                <a:miter lim="800000"/>
              </a:ln>
              <a:solidFill>
                <a:srgbClr val="00B0F0"/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nahlásit nejpozději den předem do </a:t>
            </a:r>
            <a:r>
              <a:rPr lang="cs-CZ" dirty="0" smtClean="0"/>
              <a:t>12:00 hod., při náhlé nepřítomnost 1.den lze odebrat stravu do jídlonosičů</a:t>
            </a:r>
          </a:p>
          <a:p>
            <a:pPr marL="514350" indent="-514350">
              <a:buFont typeface="+mj-lt"/>
              <a:buAutoNum type="alphaLcParenR"/>
            </a:pPr>
            <a:r>
              <a:rPr lang="cs-CZ" dirty="0" smtClean="0"/>
              <a:t>do </a:t>
            </a:r>
            <a:r>
              <a:rPr lang="cs-CZ" dirty="0"/>
              <a:t>sešitu, který je umístěn v prostoru hlavního vstupu do budovy </a:t>
            </a:r>
            <a:r>
              <a:rPr lang="cs-CZ" dirty="0" smtClean="0"/>
              <a:t>MŠ</a:t>
            </a:r>
          </a:p>
          <a:p>
            <a:pPr marL="514350" indent="-514350">
              <a:buFont typeface="+mj-lt"/>
              <a:buAutoNum type="alphaLcParenR"/>
            </a:pPr>
            <a:r>
              <a:rPr lang="cs-CZ" dirty="0" smtClean="0"/>
              <a:t>Telefonicky, </a:t>
            </a:r>
            <a:r>
              <a:rPr lang="cs-CZ" dirty="0" err="1" smtClean="0"/>
              <a:t>sms</a:t>
            </a:r>
            <a:r>
              <a:rPr lang="cs-CZ" dirty="0" smtClean="0"/>
              <a:t> vedoucí ŠJ(Ilona </a:t>
            </a:r>
            <a:r>
              <a:rPr lang="cs-CZ" dirty="0" err="1" smtClean="0"/>
              <a:t>Šíbová</a:t>
            </a:r>
            <a:r>
              <a:rPr lang="cs-CZ" dirty="0" smtClean="0"/>
              <a:t>) </a:t>
            </a:r>
          </a:p>
          <a:p>
            <a:pPr marL="514350" indent="-514350">
              <a:buFont typeface="+mj-lt"/>
              <a:buAutoNum type="alphaLcParenR"/>
            </a:pPr>
            <a:r>
              <a:rPr lang="cs-CZ" dirty="0" smtClean="0"/>
              <a:t>e-mail vedoucí ŠJ</a:t>
            </a:r>
          </a:p>
          <a:p>
            <a:pPr marL="514350" indent="-514350">
              <a:buFont typeface="+mj-lt"/>
              <a:buAutoNum type="alphaLcParenR"/>
            </a:pPr>
            <a:endParaRPr lang="cs-CZ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B0F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Odhlašování dětí z docházky</a:t>
            </a:r>
            <a:endParaRPr lang="cs-CZ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00B0F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</a:t>
            </a:r>
            <a:r>
              <a:rPr lang="cs-CZ" dirty="0" smtClean="0"/>
              <a:t>edoucí školní jídelny – informace předá třídním učitelkám</a:t>
            </a:r>
          </a:p>
          <a:p>
            <a:r>
              <a:rPr lang="cs-CZ" dirty="0" smtClean="0"/>
              <a:t>telefonicky (třídní telefony – NE stravné)</a:t>
            </a:r>
          </a:p>
          <a:p>
            <a:r>
              <a:rPr lang="cs-CZ" dirty="0" smtClean="0"/>
              <a:t>e-mail (třídní - NE stravné)</a:t>
            </a:r>
          </a:p>
          <a:p>
            <a:r>
              <a:rPr lang="cs-CZ" dirty="0" smtClean="0"/>
              <a:t>Děti s povinnou předškolní docházkou – omlouvání z docházky viz tiskopis!!!!</a:t>
            </a:r>
            <a:endParaRPr lang="cs-CZ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cs-CZ" sz="6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Spolek rodičů</a:t>
            </a:r>
            <a:endParaRPr lang="cs-CZ" sz="6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340768"/>
            <a:ext cx="8640960" cy="5184576"/>
          </a:xfrm>
        </p:spPr>
        <p:txBody>
          <a:bodyPr>
            <a:normAutofit fontScale="25000" lnSpcReduction="20000"/>
          </a:bodyPr>
          <a:lstStyle/>
          <a:p>
            <a:pPr algn="ctr"/>
            <a:r>
              <a:rPr lang="cs-CZ" sz="11200" dirty="0"/>
              <a:t>jedním </a:t>
            </a:r>
            <a:r>
              <a:rPr lang="cs-CZ" sz="11200" dirty="0" smtClean="0"/>
              <a:t>z cílů </a:t>
            </a:r>
            <a:r>
              <a:rPr lang="cs-CZ" sz="11200" dirty="0"/>
              <a:t>tohoto </a:t>
            </a:r>
            <a:r>
              <a:rPr lang="cs-CZ" sz="11200" dirty="0" smtClean="0"/>
              <a:t>spolku </a:t>
            </a:r>
            <a:r>
              <a:rPr lang="cs-CZ" sz="11200" dirty="0"/>
              <a:t>je mimo jiné finanční pomoc </a:t>
            </a:r>
            <a:r>
              <a:rPr lang="cs-CZ" sz="11200" dirty="0" smtClean="0"/>
              <a:t>při </a:t>
            </a:r>
            <a:r>
              <a:rPr lang="cs-CZ" sz="11200" dirty="0"/>
              <a:t>zajišťování akcí </a:t>
            </a:r>
            <a:r>
              <a:rPr lang="cs-CZ" sz="11200" dirty="0" smtClean="0"/>
              <a:t>organizovaných </a:t>
            </a:r>
            <a:r>
              <a:rPr lang="cs-CZ" sz="11200" dirty="0"/>
              <a:t>mateřskou </a:t>
            </a:r>
            <a:r>
              <a:rPr lang="cs-CZ" sz="11200" dirty="0" smtClean="0"/>
              <a:t>školou</a:t>
            </a:r>
          </a:p>
          <a:p>
            <a:pPr>
              <a:buNone/>
            </a:pPr>
            <a:endParaRPr lang="cs-CZ" sz="11200" dirty="0" smtClean="0"/>
          </a:p>
          <a:p>
            <a:r>
              <a:rPr lang="cs-CZ" sz="11200" b="1" dirty="0" smtClean="0"/>
              <a:t>Výbor Spolku rodičů tvoří </a:t>
            </a:r>
            <a:endParaRPr lang="cs-CZ" sz="11200" dirty="0" smtClean="0"/>
          </a:p>
          <a:p>
            <a:pPr algn="ctr">
              <a:buNone/>
            </a:pPr>
            <a:r>
              <a:rPr lang="cs-CZ" sz="11200" dirty="0" smtClean="0"/>
              <a:t>předseda, místopředseda,</a:t>
            </a:r>
            <a:r>
              <a:rPr lang="cs-CZ" sz="11200" dirty="0"/>
              <a:t> </a:t>
            </a:r>
            <a:r>
              <a:rPr lang="cs-CZ" sz="11200" dirty="0" smtClean="0"/>
              <a:t>hospodář, revizní komise  z řad rodičů</a:t>
            </a:r>
            <a:r>
              <a:rPr lang="cs-CZ" sz="11200" dirty="0"/>
              <a:t>        </a:t>
            </a:r>
          </a:p>
          <a:p>
            <a:pPr>
              <a:buNone/>
            </a:pPr>
            <a:r>
              <a:rPr lang="cs-CZ" sz="11200" dirty="0"/>
              <a:t>         </a:t>
            </a:r>
          </a:p>
          <a:p>
            <a:r>
              <a:rPr lang="cs-CZ" sz="11200" dirty="0" smtClean="0"/>
              <a:t>po </a:t>
            </a:r>
            <a:r>
              <a:rPr lang="cs-CZ" sz="11200" dirty="0"/>
              <a:t>dohodě zástupců jednotlivých tříd a vedení MŠ je tato částka stanovena na 800,- </a:t>
            </a:r>
            <a:r>
              <a:rPr lang="cs-CZ" sz="11200" dirty="0" smtClean="0"/>
              <a:t>Kč </a:t>
            </a:r>
          </a:p>
          <a:p>
            <a:endParaRPr lang="cs-CZ" sz="11200" dirty="0" smtClean="0"/>
          </a:p>
          <a:p>
            <a:r>
              <a:rPr lang="cs-CZ" sz="11200" dirty="0" smtClean="0"/>
              <a:t> pro děti ze třídy Sluníček a Motýlků pro školní rok 2017/2018 je částka stanovena na 400 ,-Kč</a:t>
            </a:r>
          </a:p>
          <a:p>
            <a:pPr>
              <a:buNone/>
            </a:pPr>
            <a:r>
              <a:rPr lang="cs-CZ" sz="8600" dirty="0" smtClean="0"/>
              <a:t/>
            </a:r>
            <a:br>
              <a:rPr lang="cs-CZ" sz="8600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/>
              <a:t>  </a:t>
            </a:r>
          </a:p>
          <a:p>
            <a:pPr>
              <a:buNone/>
            </a:pPr>
            <a:r>
              <a:rPr lang="cs-CZ" dirty="0"/>
              <a:t/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72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Kontakty</a:t>
            </a:r>
            <a:endParaRPr lang="cs-CZ" sz="72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25000" lnSpcReduction="20000"/>
          </a:bodyPr>
          <a:lstStyle/>
          <a:p>
            <a:endParaRPr lang="cs-CZ" dirty="0" smtClean="0"/>
          </a:p>
          <a:p>
            <a:r>
              <a:rPr lang="cs-CZ" sz="8000" dirty="0" smtClean="0"/>
              <a:t>Ředitelka </a:t>
            </a:r>
            <a:r>
              <a:rPr lang="cs-CZ" sz="8000" dirty="0"/>
              <a:t>školy: 	Mgr. Zlatuše Kynčlová</a:t>
            </a:r>
          </a:p>
          <a:p>
            <a:pPr>
              <a:buNone/>
            </a:pPr>
            <a:r>
              <a:rPr lang="cs-CZ" sz="8000" dirty="0"/>
              <a:t>	</a:t>
            </a:r>
            <a:r>
              <a:rPr lang="cs-CZ" sz="8000" dirty="0" smtClean="0"/>
              <a:t>tel</a:t>
            </a:r>
            <a:r>
              <a:rPr lang="cs-CZ" sz="8000" dirty="0"/>
              <a:t>.  493 533 </a:t>
            </a:r>
            <a:r>
              <a:rPr lang="cs-CZ" sz="8000" dirty="0" smtClean="0"/>
              <a:t>122(na přepojení do tříd), </a:t>
            </a:r>
            <a:r>
              <a:rPr lang="cs-CZ" sz="8000" dirty="0"/>
              <a:t>mob. 720 649 688</a:t>
            </a:r>
          </a:p>
          <a:p>
            <a:pPr>
              <a:buNone/>
            </a:pPr>
            <a:r>
              <a:rPr lang="cs-CZ" sz="8000" dirty="0"/>
              <a:t>	</a:t>
            </a:r>
            <a:r>
              <a:rPr lang="cs-CZ" sz="8000" dirty="0" smtClean="0"/>
              <a:t>e- </a:t>
            </a:r>
            <a:r>
              <a:rPr lang="cs-CZ" sz="8000" dirty="0"/>
              <a:t>mail: </a:t>
            </a:r>
            <a:r>
              <a:rPr lang="cs-CZ" sz="8000" u="sng" dirty="0" err="1" smtClean="0">
                <a:hlinkClick r:id="rId2"/>
              </a:rPr>
              <a:t>kynclova</a:t>
            </a:r>
            <a:r>
              <a:rPr lang="cs-CZ" sz="8000" u="sng" dirty="0" smtClean="0">
                <a:hlinkClick r:id="rId2"/>
              </a:rPr>
              <a:t>@</a:t>
            </a:r>
            <a:r>
              <a:rPr lang="cs-CZ" sz="8000" u="sng" dirty="0" err="1" smtClean="0">
                <a:hlinkClick r:id="rId2"/>
              </a:rPr>
              <a:t>msukina.cz</a:t>
            </a:r>
            <a:endParaRPr lang="cs-CZ" sz="8000" u="sng" dirty="0" smtClean="0"/>
          </a:p>
          <a:p>
            <a:pPr>
              <a:buNone/>
            </a:pPr>
            <a:endParaRPr lang="cs-CZ" sz="8000" dirty="0"/>
          </a:p>
          <a:p>
            <a:r>
              <a:rPr lang="cs-CZ" sz="8000" dirty="0"/>
              <a:t>Vedoucí jídelny:    Ilona </a:t>
            </a:r>
            <a:r>
              <a:rPr lang="cs-CZ" sz="8000" dirty="0" err="1"/>
              <a:t>Šíbová</a:t>
            </a:r>
            <a:endParaRPr lang="cs-CZ" sz="8000" dirty="0"/>
          </a:p>
          <a:p>
            <a:pPr>
              <a:buNone/>
            </a:pPr>
            <a:r>
              <a:rPr lang="cs-CZ" sz="8000" dirty="0"/>
              <a:t>e-mail:                 </a:t>
            </a:r>
            <a:r>
              <a:rPr lang="cs-CZ" sz="8000" dirty="0" err="1"/>
              <a:t>sibova</a:t>
            </a:r>
            <a:r>
              <a:rPr lang="cs-CZ" sz="8000" dirty="0"/>
              <a:t>@</a:t>
            </a:r>
            <a:r>
              <a:rPr lang="cs-CZ" sz="8000" dirty="0" err="1"/>
              <a:t>msukina.cz</a:t>
            </a:r>
            <a:r>
              <a:rPr lang="cs-CZ" sz="8000" dirty="0"/>
              <a:t> </a:t>
            </a:r>
          </a:p>
          <a:p>
            <a:pPr>
              <a:buNone/>
            </a:pPr>
            <a:r>
              <a:rPr lang="cs-CZ" sz="8000" dirty="0"/>
              <a:t>telefon:                493 620 642</a:t>
            </a:r>
          </a:p>
          <a:p>
            <a:pPr>
              <a:buNone/>
            </a:pPr>
            <a:r>
              <a:rPr lang="cs-CZ" sz="8000" dirty="0"/>
              <a:t>mob.:                   731 162 553</a:t>
            </a:r>
          </a:p>
          <a:p>
            <a:endParaRPr lang="cs-CZ" sz="8000" dirty="0" smtClean="0"/>
          </a:p>
          <a:p>
            <a:r>
              <a:rPr lang="cs-CZ" sz="8000" dirty="0" smtClean="0"/>
              <a:t>Číslo </a:t>
            </a:r>
            <a:r>
              <a:rPr lang="cs-CZ" sz="8000" dirty="0"/>
              <a:t>účtu:    78-8505 200 207/0100</a:t>
            </a:r>
          </a:p>
          <a:p>
            <a:pPr>
              <a:buNone/>
            </a:pPr>
            <a:endParaRPr lang="cs-CZ" sz="8000" dirty="0" smtClean="0"/>
          </a:p>
          <a:p>
            <a:r>
              <a:rPr lang="cs-CZ" sz="8000" dirty="0" smtClean="0"/>
              <a:t>Třídy:	e-mail: </a:t>
            </a:r>
            <a:r>
              <a:rPr lang="cs-CZ" sz="8000" dirty="0" smtClean="0">
                <a:hlinkClick r:id="rId3"/>
              </a:rPr>
              <a:t>třída@msukina.cz</a:t>
            </a:r>
            <a:endParaRPr lang="cs-CZ" sz="8000" dirty="0" smtClean="0"/>
          </a:p>
          <a:p>
            <a:pPr marL="1371600" lvl="3" indent="0">
              <a:buNone/>
            </a:pPr>
            <a:r>
              <a:rPr lang="cs-CZ" sz="8000" dirty="0" smtClean="0"/>
              <a:t>        mobil do každé třídy</a:t>
            </a:r>
            <a:r>
              <a:rPr lang="cs-CZ" sz="8000" dirty="0"/>
              <a:t>	</a:t>
            </a:r>
            <a:endParaRPr lang="cs-CZ" sz="8000" dirty="0" smtClean="0"/>
          </a:p>
          <a:p>
            <a:endParaRPr lang="cs-CZ" sz="8000" dirty="0"/>
          </a:p>
          <a:p>
            <a:r>
              <a:rPr lang="cs-CZ" sz="8000" dirty="0" smtClean="0">
                <a:hlinkClick r:id="rId4"/>
              </a:rPr>
              <a:t>www.</a:t>
            </a:r>
            <a:r>
              <a:rPr lang="cs-CZ" sz="8000" dirty="0" err="1" smtClean="0">
                <a:hlinkClick r:id="rId4"/>
              </a:rPr>
              <a:t>msukina.cz</a:t>
            </a:r>
            <a:r>
              <a:rPr lang="cs-CZ" sz="8000" dirty="0" smtClean="0"/>
              <a:t> </a:t>
            </a:r>
          </a:p>
          <a:p>
            <a:pPr>
              <a:buNone/>
            </a:pPr>
            <a:r>
              <a:rPr lang="cs-CZ" dirty="0"/>
              <a:t/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Kontakty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000" dirty="0" smtClean="0"/>
              <a:t>Třída Sluníčka:     </a:t>
            </a:r>
            <a:r>
              <a:rPr lang="cs-CZ" sz="2000" dirty="0" smtClean="0">
                <a:hlinkClick r:id="rId2"/>
              </a:rPr>
              <a:t>slunička@msukina.cz</a:t>
            </a:r>
            <a:endParaRPr lang="cs-CZ" sz="2000" dirty="0" smtClean="0"/>
          </a:p>
          <a:p>
            <a:pPr marL="0" indent="0">
              <a:buNone/>
            </a:pPr>
            <a:r>
              <a:rPr lang="cs-CZ" sz="2000" dirty="0"/>
              <a:t>	</a:t>
            </a:r>
            <a:r>
              <a:rPr lang="cs-CZ" sz="2000" dirty="0" smtClean="0"/>
              <a:t>	       mobil:730 546 470</a:t>
            </a:r>
          </a:p>
          <a:p>
            <a:pPr marL="0" indent="0">
              <a:buNone/>
            </a:pPr>
            <a:r>
              <a:rPr lang="cs-CZ" sz="2000" dirty="0"/>
              <a:t>Třída </a:t>
            </a:r>
            <a:r>
              <a:rPr lang="cs-CZ" sz="2000" dirty="0" smtClean="0"/>
              <a:t>Motýlci:       motylky</a:t>
            </a:r>
            <a:r>
              <a:rPr lang="cs-CZ" sz="2000" dirty="0" smtClean="0">
                <a:hlinkClick r:id="rId2"/>
              </a:rPr>
              <a:t>@msukina.cz</a:t>
            </a:r>
            <a:endParaRPr lang="cs-CZ" sz="2000" dirty="0"/>
          </a:p>
          <a:p>
            <a:pPr marL="0" indent="0">
              <a:buNone/>
            </a:pPr>
            <a:r>
              <a:rPr lang="cs-CZ" sz="2000" dirty="0"/>
              <a:t>		       mobil:730 </a:t>
            </a:r>
            <a:r>
              <a:rPr lang="cs-CZ" sz="2000" dirty="0" smtClean="0"/>
              <a:t>541 899 </a:t>
            </a:r>
            <a:endParaRPr lang="cs-CZ" sz="2000" dirty="0"/>
          </a:p>
          <a:p>
            <a:pPr marL="0" indent="0">
              <a:buNone/>
            </a:pPr>
            <a:r>
              <a:rPr lang="cs-CZ" sz="2000" dirty="0"/>
              <a:t>Třída </a:t>
            </a:r>
            <a:r>
              <a:rPr lang="cs-CZ" sz="2000" dirty="0" err="1" smtClean="0"/>
              <a:t>Oranžíci</a:t>
            </a:r>
            <a:r>
              <a:rPr lang="cs-CZ" sz="2000" dirty="0" smtClean="0"/>
              <a:t>:      oranzici</a:t>
            </a:r>
            <a:r>
              <a:rPr lang="cs-CZ" sz="2000" dirty="0" smtClean="0">
                <a:hlinkClick r:id="rId2"/>
              </a:rPr>
              <a:t>@msukina.cz</a:t>
            </a:r>
            <a:endParaRPr lang="cs-CZ" sz="2000" dirty="0"/>
          </a:p>
          <a:p>
            <a:pPr marL="0" indent="0">
              <a:buNone/>
            </a:pPr>
            <a:r>
              <a:rPr lang="cs-CZ" sz="2000" dirty="0"/>
              <a:t>		       mobil:730 </a:t>
            </a:r>
            <a:r>
              <a:rPr lang="cs-CZ" sz="2000" dirty="0" smtClean="0"/>
              <a:t>542 000</a:t>
            </a:r>
            <a:endParaRPr lang="cs-CZ" sz="2000" dirty="0"/>
          </a:p>
          <a:p>
            <a:pPr marL="0" indent="0">
              <a:buNone/>
            </a:pPr>
            <a:r>
              <a:rPr lang="cs-CZ" sz="2000" dirty="0"/>
              <a:t>Třída </a:t>
            </a:r>
            <a:r>
              <a:rPr lang="cs-CZ" sz="2000" dirty="0" smtClean="0"/>
              <a:t>Žabičky:       zabicky</a:t>
            </a:r>
            <a:r>
              <a:rPr lang="cs-CZ" sz="2000" dirty="0" smtClean="0">
                <a:hlinkClick r:id="rId2"/>
              </a:rPr>
              <a:t>@msukina.cz</a:t>
            </a:r>
            <a:endParaRPr lang="cs-CZ" sz="2000" dirty="0"/>
          </a:p>
          <a:p>
            <a:pPr marL="0" indent="0">
              <a:buNone/>
            </a:pPr>
            <a:r>
              <a:rPr lang="cs-CZ" sz="2000" dirty="0"/>
              <a:t>		       mobil:730 </a:t>
            </a:r>
            <a:r>
              <a:rPr lang="cs-CZ" sz="2000" dirty="0" smtClean="0"/>
              <a:t>583 401</a:t>
            </a:r>
          </a:p>
          <a:p>
            <a:pPr marL="0" indent="0">
              <a:buNone/>
            </a:pPr>
            <a:r>
              <a:rPr lang="cs-CZ" sz="2000" dirty="0"/>
              <a:t>Třída </a:t>
            </a:r>
            <a:r>
              <a:rPr lang="cs-CZ" sz="2000" dirty="0" smtClean="0"/>
              <a:t>Mráčci:         mracky</a:t>
            </a:r>
            <a:r>
              <a:rPr lang="cs-CZ" sz="2000" dirty="0" smtClean="0">
                <a:hlinkClick r:id="rId2"/>
              </a:rPr>
              <a:t>@msukina.cz</a:t>
            </a:r>
            <a:endParaRPr lang="cs-CZ" sz="2000" dirty="0"/>
          </a:p>
          <a:p>
            <a:pPr marL="0" indent="0">
              <a:buNone/>
            </a:pPr>
            <a:r>
              <a:rPr lang="cs-CZ" sz="2000" dirty="0"/>
              <a:t>		       mobil:730 </a:t>
            </a:r>
            <a:r>
              <a:rPr lang="cs-CZ" sz="2000" dirty="0" smtClean="0"/>
              <a:t>582 021</a:t>
            </a:r>
            <a:endParaRPr lang="cs-CZ" sz="2000" dirty="0"/>
          </a:p>
          <a:p>
            <a:pPr marL="0" indent="0">
              <a:buNone/>
            </a:pPr>
            <a:r>
              <a:rPr lang="cs-CZ" sz="2000" dirty="0"/>
              <a:t>Třída </a:t>
            </a:r>
            <a:r>
              <a:rPr lang="cs-CZ" sz="2000" dirty="0" smtClean="0"/>
              <a:t>Kašpárci:      kasparci</a:t>
            </a:r>
            <a:r>
              <a:rPr lang="cs-CZ" sz="2000" dirty="0" smtClean="0">
                <a:hlinkClick r:id="rId2"/>
              </a:rPr>
              <a:t>@msukina.cz</a:t>
            </a:r>
            <a:endParaRPr lang="cs-CZ" sz="2000" dirty="0"/>
          </a:p>
          <a:p>
            <a:pPr marL="0" indent="0">
              <a:buNone/>
            </a:pPr>
            <a:r>
              <a:rPr lang="cs-CZ" sz="2000" dirty="0"/>
              <a:t>		       mobil:730 </a:t>
            </a:r>
            <a:r>
              <a:rPr lang="cs-CZ" sz="2000" dirty="0" smtClean="0"/>
              <a:t>574 117</a:t>
            </a:r>
            <a:endParaRPr lang="cs-CZ" sz="2000" dirty="0"/>
          </a:p>
          <a:p>
            <a:pPr marL="0" indent="0"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0626193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Požadavky MŠ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cs-CZ" dirty="0" smtClean="0"/>
              <a:t>Dodržovat Školní řád MŠ, Vnitřní řád ŠJ</a:t>
            </a:r>
          </a:p>
          <a:p>
            <a:endParaRPr lang="cs-CZ" dirty="0"/>
          </a:p>
          <a:p>
            <a:r>
              <a:rPr lang="cs-CZ" dirty="0" smtClean="0"/>
              <a:t>Všechny věci označené značkou dítěte, popř. jménem</a:t>
            </a:r>
          </a:p>
          <a:p>
            <a:r>
              <a:rPr lang="cs-CZ" dirty="0" smtClean="0"/>
              <a:t>Přezůvky pevné</a:t>
            </a:r>
          </a:p>
          <a:p>
            <a:r>
              <a:rPr lang="cs-CZ" dirty="0" smtClean="0"/>
              <a:t>Pyžamo, noční košile</a:t>
            </a:r>
          </a:p>
          <a:p>
            <a:r>
              <a:rPr lang="cs-CZ" dirty="0" smtClean="0"/>
              <a:t>Oblečení na převléknutí –spodní prádlo, tričko, tepláky, ponožky – ne v igelitové tašce</a:t>
            </a:r>
          </a:p>
          <a:p>
            <a:r>
              <a:rPr lang="cs-CZ" dirty="0" smtClean="0"/>
              <a:t>Oblečení na převléknutí na zahradu</a:t>
            </a:r>
          </a:p>
          <a:p>
            <a:r>
              <a:rPr lang="cs-CZ" dirty="0" smtClean="0"/>
              <a:t>Sada </a:t>
            </a:r>
            <a:r>
              <a:rPr lang="cs-CZ" dirty="0"/>
              <a:t>či krabice papírových kapesníků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088224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Požadavky MŠ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Děti bez plen, dudlíků</a:t>
            </a:r>
          </a:p>
          <a:p>
            <a:r>
              <a:rPr lang="cs-CZ" dirty="0" smtClean="0"/>
              <a:t>Pokud se dítě pomočuje občas, ve spánku, zajistí natahovací plenkové kalhotky rodiče(na spaní)</a:t>
            </a:r>
          </a:p>
          <a:p>
            <a:r>
              <a:rPr lang="cs-CZ" dirty="0" smtClean="0"/>
              <a:t>Pokud bude ložní prádlo znečištěno častěji, bude předáno k vyprání domů</a:t>
            </a:r>
          </a:p>
          <a:p>
            <a:r>
              <a:rPr lang="cs-CZ" dirty="0" smtClean="0"/>
              <a:t>Postupné adaptování na režim MŠ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117476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6000" b="1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/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Adaptační program</a:t>
            </a:r>
            <a:endParaRPr lang="cs-CZ" sz="6000" b="1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/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/>
          <a:lstStyle/>
          <a:p>
            <a:r>
              <a:rPr lang="cs-CZ" dirty="0" smtClean="0"/>
              <a:t>Středa 30.srpna 2017 od 9:00  do 11:00 hod.</a:t>
            </a:r>
          </a:p>
          <a:p>
            <a:r>
              <a:rPr lang="cs-CZ" dirty="0" smtClean="0"/>
              <a:t>Čtvrtek 31.srpna 2017 od 9:00 do 11:00 hod.</a:t>
            </a:r>
          </a:p>
          <a:p>
            <a:endParaRPr lang="cs-CZ" dirty="0" smtClean="0"/>
          </a:p>
          <a:p>
            <a:r>
              <a:rPr lang="cs-CZ" dirty="0" smtClean="0"/>
              <a:t>Nahlaste třídním učitelkám, zda se adaptačních dnů zúčastníte</a:t>
            </a:r>
          </a:p>
          <a:p>
            <a:r>
              <a:rPr lang="cs-CZ" dirty="0" smtClean="0"/>
              <a:t>S sebou přineste vyplněný evidenční list, Zmocnění k vyzvedávání dětí, přihlášku ke stravování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652934"/>
          </a:xfrm>
        </p:spPr>
        <p:txBody>
          <a:bodyPr>
            <a:normAutofit fontScale="90000"/>
          </a:bodyPr>
          <a:lstStyle/>
          <a:p>
            <a:r>
              <a:rPr lang="cs-CZ" sz="3100" dirty="0" smtClean="0">
                <a:solidFill>
                  <a:srgbClr val="CC0099"/>
                </a:solidFill>
              </a:rPr>
              <a:t>Nově příchozí děti</a:t>
            </a:r>
            <a:r>
              <a:rPr lang="cs-CZ" sz="3100" dirty="0" smtClean="0"/>
              <a:t/>
            </a:r>
            <a:br>
              <a:rPr lang="cs-CZ" sz="3100" dirty="0" smtClean="0"/>
            </a:br>
            <a:r>
              <a:rPr lang="cs-CZ" sz="3100" dirty="0" smtClean="0"/>
              <a:t>Školní rok začíná v pondělí 4. září 2017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cs-CZ" sz="3800" dirty="0" smtClean="0"/>
              <a:t>Třída Motýlci – Alena Balcarová,   </a:t>
            </a:r>
          </a:p>
          <a:p>
            <a:pPr marL="0" indent="0">
              <a:buNone/>
            </a:pPr>
            <a:r>
              <a:rPr lang="cs-CZ" sz="3800" dirty="0"/>
              <a:t>	</a:t>
            </a:r>
            <a:r>
              <a:rPr lang="cs-CZ" sz="3800" dirty="0" smtClean="0"/>
              <a:t>	        Bc. Kateřina Eliášová</a:t>
            </a:r>
          </a:p>
          <a:p>
            <a:r>
              <a:rPr lang="cs-CZ" sz="3800" dirty="0"/>
              <a:t>n</a:t>
            </a:r>
            <a:r>
              <a:rPr lang="cs-CZ" sz="3800" dirty="0" smtClean="0"/>
              <a:t>ejmladší děti</a:t>
            </a:r>
          </a:p>
          <a:p>
            <a:r>
              <a:rPr lang="cs-CZ" sz="3800" dirty="0"/>
              <a:t>p</a:t>
            </a:r>
            <a:r>
              <a:rPr lang="cs-CZ" sz="3800" dirty="0" smtClean="0"/>
              <a:t>omoc školní asistentky</a:t>
            </a:r>
          </a:p>
          <a:p>
            <a:r>
              <a:rPr lang="cs-CZ" sz="3800" dirty="0"/>
              <a:t>p</a:t>
            </a:r>
            <a:r>
              <a:rPr lang="cs-CZ" sz="3800" dirty="0" smtClean="0"/>
              <a:t>řekrývání obou učitelek ve třídě</a:t>
            </a:r>
          </a:p>
          <a:p>
            <a:r>
              <a:rPr lang="cs-CZ" sz="3800" dirty="0"/>
              <a:t>a</a:t>
            </a:r>
            <a:r>
              <a:rPr lang="cs-CZ" sz="3800" dirty="0" smtClean="0"/>
              <a:t>daptační dny- nahlásit tř. učitelkám</a:t>
            </a:r>
          </a:p>
          <a:p>
            <a:r>
              <a:rPr lang="cs-CZ" sz="3800" dirty="0" smtClean="0"/>
              <a:t>Adaptační období – u každého dítěte zaznamenat, kdy nastoupí, na jak dlouhou dobu, v kterých dnech</a:t>
            </a:r>
          </a:p>
          <a:p>
            <a:pPr marL="0" indent="0">
              <a:buNone/>
            </a:pPr>
            <a:r>
              <a:rPr lang="cs-CZ" sz="3800" dirty="0" smtClean="0"/>
              <a:t>Tiskopisy: EL, Zmocnění k vyzvedávání dítěte, přihláška ke stravování, další tiskopisy</a:t>
            </a:r>
          </a:p>
          <a:p>
            <a:r>
              <a:rPr lang="cs-CZ" sz="3800" dirty="0" smtClean="0"/>
              <a:t>Nadstandardní aktivity omezené – příspěvek ponížen</a:t>
            </a:r>
          </a:p>
          <a:p>
            <a:pPr marL="0" indent="0">
              <a:buNone/>
            </a:pPr>
            <a:r>
              <a:rPr lang="cs-CZ" sz="3800" dirty="0" smtClean="0"/>
              <a:t>- </a:t>
            </a:r>
            <a:r>
              <a:rPr lang="cs-CZ" sz="3800" dirty="0"/>
              <a:t>n</a:t>
            </a:r>
            <a:r>
              <a:rPr lang="cs-CZ" sz="3800" dirty="0" smtClean="0"/>
              <a:t>e plavání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/>
              <a:t>	    </a:t>
            </a:r>
          </a:p>
        </p:txBody>
      </p:sp>
    </p:spTree>
    <p:extLst>
      <p:ext uri="{BB962C8B-B14F-4D97-AF65-F5344CB8AC3E}">
        <p14:creationId xmlns:p14="http://schemas.microsoft.com/office/powerpoint/2010/main" val="20250488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>
                <a:solidFill>
                  <a:srgbClr val="FF00FF"/>
                </a:solidFill>
              </a:rPr>
              <a:t>Nově příchozí děti</a:t>
            </a:r>
            <a:endParaRPr lang="cs-CZ" sz="3200" dirty="0">
              <a:solidFill>
                <a:srgbClr val="FF00FF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cs-CZ" sz="2600" dirty="0" smtClean="0"/>
              <a:t>Třída Sluníčka:    Jaroslava Chalupová</a:t>
            </a:r>
          </a:p>
          <a:p>
            <a:pPr marL="2743200" lvl="6" indent="0">
              <a:buNone/>
            </a:pPr>
            <a:r>
              <a:rPr lang="cs-CZ" sz="2600" dirty="0" smtClean="0"/>
              <a:t> Taťána Veselá</a:t>
            </a:r>
          </a:p>
          <a:p>
            <a:r>
              <a:rPr lang="cs-CZ" sz="2600" dirty="0" smtClean="0"/>
              <a:t>Děti 3 leté + 5 dětí přijatých v loňském roce</a:t>
            </a:r>
          </a:p>
          <a:p>
            <a:r>
              <a:rPr lang="cs-CZ" sz="2600" dirty="0"/>
              <a:t>adaptační dny- nahlásit tř. učitelkám</a:t>
            </a:r>
          </a:p>
          <a:p>
            <a:r>
              <a:rPr lang="cs-CZ" sz="2600" dirty="0"/>
              <a:t>Adaptační období – u každého dítěte zaznamenat, kdy nastoupí, na jak dlouhou dobu, v kterých dnech</a:t>
            </a:r>
          </a:p>
          <a:p>
            <a:pPr marL="0" indent="0">
              <a:buNone/>
            </a:pPr>
            <a:r>
              <a:rPr lang="cs-CZ" sz="2600" dirty="0"/>
              <a:t>Tiskopisy: EL, Zmocnění k vyzvedávání dítěte, přihláška ke stravování, další tiskopisy</a:t>
            </a:r>
          </a:p>
          <a:p>
            <a:r>
              <a:rPr lang="cs-CZ" sz="2600" dirty="0"/>
              <a:t>Nadstandardní aktivity omezené – příspěvek ponížen</a:t>
            </a:r>
          </a:p>
          <a:p>
            <a:pPr marL="0" indent="0">
              <a:buNone/>
            </a:pPr>
            <a:r>
              <a:rPr lang="cs-CZ" sz="2600" dirty="0"/>
              <a:t>- </a:t>
            </a:r>
            <a:r>
              <a:rPr lang="cs-CZ" sz="2600" dirty="0" smtClean="0"/>
              <a:t>Plavání ano</a:t>
            </a:r>
            <a:endParaRPr lang="cs-CZ" sz="2600" dirty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52801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dirty="0" smtClean="0"/>
              <a:t>ŘEDITELKA MŠ – Mgr. Zlatuše Kynčlová</a:t>
            </a:r>
          </a:p>
          <a:p>
            <a:endParaRPr lang="cs-CZ" dirty="0" smtClean="0"/>
          </a:p>
          <a:p>
            <a:r>
              <a:rPr lang="cs-CZ" dirty="0" smtClean="0"/>
              <a:t>Zástupkyně ředitelky – Bc. Věra Slepičková</a:t>
            </a:r>
          </a:p>
          <a:p>
            <a:r>
              <a:rPr lang="cs-CZ" dirty="0" smtClean="0"/>
              <a:t>Vedoucí školní jídelny – Ilona </a:t>
            </a:r>
            <a:r>
              <a:rPr lang="cs-CZ" dirty="0" err="1" smtClean="0"/>
              <a:t>Šíbová</a:t>
            </a: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971600" y="404664"/>
            <a:ext cx="727891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cs-CZ" sz="5400" b="1" cap="none" spc="0" dirty="0" smtClean="0">
                <a:ln/>
                <a:solidFill>
                  <a:schemeClr val="accent3"/>
                </a:solidFill>
                <a:effectLst/>
              </a:rPr>
              <a:t>ORGANIZACE MŠ U KINA</a:t>
            </a:r>
            <a:endParaRPr lang="cs-CZ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600" dirty="0" smtClean="0">
                <a:solidFill>
                  <a:srgbClr val="FF00FF"/>
                </a:solidFill>
              </a:rPr>
              <a:t>Nově příchozí děti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Předškolní děti  - třída Žabičky, Kašpárci</a:t>
            </a:r>
          </a:p>
          <a:p>
            <a:pPr marL="0" indent="0">
              <a:buNone/>
            </a:pPr>
            <a:r>
              <a:rPr lang="cs-CZ" dirty="0" smtClean="0"/>
              <a:t>Povinná docházka (i individuální)– pravidla budou předána písemně ředitelkou</a:t>
            </a:r>
          </a:p>
          <a:p>
            <a:pPr marL="0" indent="0">
              <a:buNone/>
            </a:pPr>
            <a:r>
              <a:rPr lang="cs-CZ" dirty="0" smtClean="0"/>
              <a:t>Tiskopisy- EL, Zmocnění pro předávání dětí, přihláška ke stravování</a:t>
            </a:r>
          </a:p>
          <a:p>
            <a:pPr marL="0" indent="0">
              <a:buNone/>
            </a:pPr>
            <a:r>
              <a:rPr lang="cs-CZ" dirty="0" smtClean="0"/>
              <a:t>Bez adaptačních dnů</a:t>
            </a:r>
          </a:p>
          <a:p>
            <a:pPr marL="0" indent="0">
              <a:buNone/>
            </a:pPr>
            <a:r>
              <a:rPr lang="cs-CZ" dirty="0" smtClean="0"/>
              <a:t>Nástup od 4. září 2017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024545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2132856"/>
            <a:ext cx="8229600" cy="2808312"/>
          </a:xfrm>
        </p:spPr>
        <p:txBody>
          <a:bodyPr>
            <a:normAutofit/>
          </a:bodyPr>
          <a:lstStyle/>
          <a:p>
            <a:r>
              <a:rPr lang="cs-CZ" sz="6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DĚKUJEME</a:t>
            </a:r>
            <a:br>
              <a:rPr lang="cs-CZ" sz="6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cs-CZ" sz="6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ZA POZORNOST</a:t>
            </a:r>
            <a:endParaRPr lang="cs-CZ" sz="6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FF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Personální obsazení MŠ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328592"/>
          </a:xfrm>
        </p:spPr>
        <p:txBody>
          <a:bodyPr>
            <a:normAutofit fontScale="47500" lnSpcReduction="20000"/>
          </a:bodyPr>
          <a:lstStyle/>
          <a:p>
            <a:pPr marL="514350" indent="-514350" algn="ctr">
              <a:buNone/>
            </a:pPr>
            <a:r>
              <a:rPr lang="cs-CZ" sz="5100" b="1" dirty="0" smtClean="0">
                <a:solidFill>
                  <a:srgbClr val="00FF00"/>
                </a:solidFill>
              </a:rPr>
              <a:t>1.třída – Žabičky </a:t>
            </a:r>
            <a:r>
              <a:rPr lang="cs-CZ" sz="4500" dirty="0" smtClean="0"/>
              <a:t>– Mgr. Zlatuše Kynčlová</a:t>
            </a:r>
          </a:p>
          <a:p>
            <a:pPr marL="514350" indent="-514350" algn="ctr">
              <a:buNone/>
            </a:pPr>
            <a:r>
              <a:rPr lang="cs-CZ" sz="4500" dirty="0"/>
              <a:t>	</a:t>
            </a:r>
            <a:r>
              <a:rPr lang="cs-CZ" sz="4500" dirty="0" smtClean="0"/>
              <a:t>		   - Bc. Hana Kulhánková</a:t>
            </a:r>
          </a:p>
          <a:p>
            <a:pPr marL="514350" indent="-514350" algn="ctr">
              <a:buNone/>
            </a:pPr>
            <a:endParaRPr lang="cs-CZ" dirty="0"/>
          </a:p>
          <a:p>
            <a:pPr marL="514350" indent="-514350" algn="ctr">
              <a:buNone/>
            </a:pPr>
            <a:r>
              <a:rPr lang="cs-CZ" sz="5100" b="1" dirty="0" smtClean="0">
                <a:solidFill>
                  <a:srgbClr val="FF9900"/>
                </a:solidFill>
              </a:rPr>
              <a:t>2.třída – </a:t>
            </a:r>
            <a:r>
              <a:rPr lang="cs-CZ" sz="5100" b="1" dirty="0" err="1" smtClean="0">
                <a:solidFill>
                  <a:srgbClr val="FF9900"/>
                </a:solidFill>
              </a:rPr>
              <a:t>Oranžíci</a:t>
            </a:r>
            <a:r>
              <a:rPr lang="cs-CZ" sz="5100" b="1" dirty="0" smtClean="0">
                <a:solidFill>
                  <a:srgbClr val="FF9900"/>
                </a:solidFill>
              </a:rPr>
              <a:t> </a:t>
            </a:r>
            <a:r>
              <a:rPr lang="cs-CZ" sz="4500" dirty="0" smtClean="0"/>
              <a:t>– Dana Kyselová</a:t>
            </a:r>
          </a:p>
          <a:p>
            <a:pPr marL="514350" indent="-514350" algn="ctr">
              <a:buNone/>
            </a:pPr>
            <a:r>
              <a:rPr lang="cs-CZ" sz="4500" dirty="0"/>
              <a:t>	</a:t>
            </a:r>
            <a:r>
              <a:rPr lang="cs-CZ" sz="4500" dirty="0" smtClean="0"/>
              <a:t>		 - Jaroslava Nedvědová</a:t>
            </a:r>
          </a:p>
          <a:p>
            <a:pPr marL="514350" indent="-514350" algn="ctr">
              <a:buNone/>
            </a:pPr>
            <a:endParaRPr lang="cs-CZ" dirty="0" smtClean="0"/>
          </a:p>
          <a:p>
            <a:pPr marL="514350" indent="-514350" algn="ctr">
              <a:buNone/>
            </a:pPr>
            <a:r>
              <a:rPr lang="cs-CZ" sz="5100" b="1" dirty="0" smtClean="0">
                <a:solidFill>
                  <a:srgbClr val="FFCC00"/>
                </a:solidFill>
              </a:rPr>
              <a:t>3.třída – Sluníčka </a:t>
            </a:r>
            <a:r>
              <a:rPr lang="cs-CZ" sz="4500" dirty="0" smtClean="0"/>
              <a:t>– Jaroslava Chalupová</a:t>
            </a:r>
          </a:p>
          <a:p>
            <a:pPr marL="514350" indent="-514350" algn="ctr">
              <a:buNone/>
            </a:pPr>
            <a:r>
              <a:rPr lang="cs-CZ" sz="4500" dirty="0"/>
              <a:t>	</a:t>
            </a:r>
            <a:r>
              <a:rPr lang="cs-CZ" sz="4500" dirty="0" smtClean="0"/>
              <a:t>		  - Taťána Veselá</a:t>
            </a:r>
          </a:p>
          <a:p>
            <a:pPr marL="514350" indent="-514350" algn="ctr">
              <a:buNone/>
            </a:pPr>
            <a:endParaRPr lang="cs-CZ" dirty="0" smtClean="0"/>
          </a:p>
          <a:p>
            <a:pPr marL="514350" indent="-514350" algn="ctr">
              <a:buNone/>
            </a:pPr>
            <a:r>
              <a:rPr lang="cs-CZ" sz="5100" b="1" dirty="0" smtClean="0">
                <a:solidFill>
                  <a:srgbClr val="CC0099"/>
                </a:solidFill>
              </a:rPr>
              <a:t>4.třída – Motýlci </a:t>
            </a:r>
            <a:r>
              <a:rPr lang="cs-CZ" sz="4500" dirty="0" smtClean="0"/>
              <a:t>– Alena Balcarová</a:t>
            </a:r>
          </a:p>
          <a:p>
            <a:pPr marL="514350" indent="-514350" algn="ctr">
              <a:buNone/>
            </a:pPr>
            <a:r>
              <a:rPr lang="cs-CZ" sz="4500" dirty="0"/>
              <a:t>	</a:t>
            </a:r>
            <a:r>
              <a:rPr lang="cs-CZ" sz="4500" dirty="0" smtClean="0"/>
              <a:t>		 - Bc. Kateřina Eliášová</a:t>
            </a:r>
          </a:p>
          <a:p>
            <a:pPr marL="514350" indent="-514350" algn="ctr">
              <a:buNone/>
            </a:pPr>
            <a:endParaRPr lang="cs-CZ" dirty="0" smtClean="0"/>
          </a:p>
          <a:p>
            <a:pPr marL="514350" indent="-514350" algn="ctr">
              <a:buNone/>
            </a:pPr>
            <a:r>
              <a:rPr lang="cs-CZ" sz="5100" b="1" dirty="0" smtClean="0">
                <a:solidFill>
                  <a:srgbClr val="0070C0"/>
                </a:solidFill>
              </a:rPr>
              <a:t>5.třída – Mráčci</a:t>
            </a:r>
            <a:r>
              <a:rPr lang="cs-CZ" sz="5100" b="1" dirty="0" smtClean="0"/>
              <a:t> </a:t>
            </a:r>
            <a:r>
              <a:rPr lang="cs-CZ" dirty="0" smtClean="0"/>
              <a:t>– </a:t>
            </a:r>
            <a:r>
              <a:rPr lang="cs-CZ" sz="4500" dirty="0" smtClean="0"/>
              <a:t>Eva Holanová</a:t>
            </a:r>
          </a:p>
          <a:p>
            <a:pPr marL="514350" indent="-514350" algn="ctr">
              <a:buNone/>
            </a:pPr>
            <a:r>
              <a:rPr lang="cs-CZ" sz="4500" dirty="0"/>
              <a:t>	</a:t>
            </a:r>
            <a:r>
              <a:rPr lang="cs-CZ" sz="4500" dirty="0" smtClean="0"/>
              <a:t>	</a:t>
            </a:r>
            <a:r>
              <a:rPr lang="cs-CZ" sz="4500" dirty="0"/>
              <a:t> </a:t>
            </a:r>
            <a:r>
              <a:rPr lang="cs-CZ" sz="4500" dirty="0" smtClean="0"/>
              <a:t>          - Jana </a:t>
            </a:r>
            <a:r>
              <a:rPr lang="cs-CZ" sz="4500" dirty="0" err="1" smtClean="0"/>
              <a:t>Šecová</a:t>
            </a:r>
            <a:endParaRPr lang="cs-CZ" sz="4500" dirty="0" smtClean="0"/>
          </a:p>
          <a:p>
            <a:pPr marL="514350" indent="-514350" algn="ctr">
              <a:buNone/>
            </a:pPr>
            <a:endParaRPr lang="cs-CZ" dirty="0" smtClean="0"/>
          </a:p>
          <a:p>
            <a:pPr marL="514350" indent="-514350" algn="ctr">
              <a:buNone/>
            </a:pPr>
            <a:r>
              <a:rPr lang="cs-CZ" sz="5000" b="1" dirty="0" smtClean="0">
                <a:solidFill>
                  <a:srgbClr val="FF0000"/>
                </a:solidFill>
              </a:rPr>
              <a:t>6.třída – Kašpárci </a:t>
            </a:r>
            <a:r>
              <a:rPr lang="cs-CZ" sz="4500" dirty="0" smtClean="0"/>
              <a:t>– Bc. Iva Drahoňovská</a:t>
            </a:r>
          </a:p>
          <a:p>
            <a:pPr marL="514350" indent="-514350" algn="ctr">
              <a:buNone/>
            </a:pPr>
            <a:r>
              <a:rPr lang="cs-CZ" sz="4500" dirty="0"/>
              <a:t>	</a:t>
            </a:r>
            <a:r>
              <a:rPr lang="cs-CZ" sz="4500" dirty="0" smtClean="0"/>
              <a:t>		   - Bc. Věra Slepičková</a:t>
            </a:r>
          </a:p>
          <a:p>
            <a:pPr marL="514350" indent="-514350"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Personální obsazení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Asistent pedagoga  - Tereza Roháčová</a:t>
            </a:r>
          </a:p>
          <a:p>
            <a:pPr marL="0" indent="0">
              <a:buNone/>
            </a:pPr>
            <a:r>
              <a:rPr lang="cs-CZ" dirty="0" smtClean="0"/>
              <a:t>Školní asistent – Kateřina Šturmová, Dis.</a:t>
            </a:r>
          </a:p>
          <a:p>
            <a:pPr marL="0" indent="0">
              <a:buNone/>
            </a:pPr>
            <a:r>
              <a:rPr lang="cs-CZ" dirty="0" smtClean="0"/>
              <a:t>Speciální pedagogická péče pro děti se SVP – 3. PO- Mgr. Iva L</a:t>
            </a:r>
            <a:r>
              <a:rPr lang="hu-HU" dirty="0" smtClean="0"/>
              <a:t>űftnerová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Děti se SVP zařazovány do běžných tříd, podpora PPP a SPC Jičín, skupinová prevence - </a:t>
            </a:r>
            <a:r>
              <a:rPr lang="cs-CZ" dirty="0" err="1" smtClean="0"/>
              <a:t>Logohrátky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1707626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Organizace vzdělávání</a:t>
            </a:r>
            <a:endParaRPr lang="cs-CZ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dirty="0" smtClean="0"/>
              <a:t>Provozní doba od 6:30 hod. do 16:30 hod.</a:t>
            </a:r>
          </a:p>
          <a:p>
            <a:pPr>
              <a:buFont typeface="Wingdings" pitchFamily="2" charset="2"/>
              <a:buChar char="v"/>
            </a:pPr>
            <a:r>
              <a:rPr lang="cs-CZ" dirty="0" smtClean="0"/>
              <a:t>6:30 – 7:00 hod. – scházení v jedné třídě MŠ</a:t>
            </a:r>
          </a:p>
          <a:p>
            <a:pPr>
              <a:buFont typeface="Wingdings" pitchFamily="2" charset="2"/>
              <a:buChar char="v"/>
            </a:pPr>
            <a:r>
              <a:rPr lang="cs-CZ" dirty="0" smtClean="0"/>
              <a:t>7:00 – 15:00 hod. – činnosti ve svých třídách</a:t>
            </a:r>
          </a:p>
          <a:p>
            <a:pPr>
              <a:buFont typeface="Wingdings" pitchFamily="2" charset="2"/>
              <a:buChar char="v"/>
            </a:pPr>
            <a:r>
              <a:rPr lang="cs-CZ" dirty="0" smtClean="0"/>
              <a:t>15:00 – 16:30 hod. – scházení do jedné třídy </a:t>
            </a:r>
          </a:p>
          <a:p>
            <a:pPr>
              <a:buFont typeface="Wingdings" pitchFamily="2" charset="2"/>
              <a:buChar char="v"/>
            </a:pPr>
            <a:endParaRPr lang="cs-CZ" dirty="0"/>
          </a:p>
          <a:p>
            <a:pPr>
              <a:buNone/>
            </a:pPr>
            <a:r>
              <a:rPr lang="cs-CZ" dirty="0" smtClean="0"/>
              <a:t>Informace o provozu najdou rodiče na dveřích jednotlivých tříd a od 16:00 hod. na dveřích MŠ</a:t>
            </a:r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Charakteristika vzdělávacího programu</a:t>
            </a:r>
            <a:endParaRPr lang="cs-CZ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cs-CZ" dirty="0" smtClean="0"/>
              <a:t>Název školního vzdělávacího programu – </a:t>
            </a:r>
          </a:p>
          <a:p>
            <a:pPr algn="ctr">
              <a:buNone/>
            </a:pPr>
            <a:r>
              <a:rPr lang="cs-CZ" i="1" dirty="0" smtClean="0">
                <a:solidFill>
                  <a:srgbClr val="002060"/>
                </a:solidFill>
                <a:latin typeface="Comic Sans MS" pitchFamily="66" charset="0"/>
              </a:rPr>
              <a:t>,,Kulatý je ten náš svět, obejdeme ho tam a zpět“</a:t>
            </a:r>
          </a:p>
          <a:p>
            <a:r>
              <a:rPr lang="cs-CZ" dirty="0" smtClean="0"/>
              <a:t>Třídní</a:t>
            </a:r>
            <a:r>
              <a:rPr lang="cs-CZ" dirty="0" smtClean="0">
                <a:solidFill>
                  <a:srgbClr val="002060"/>
                </a:solidFill>
              </a:rPr>
              <a:t> </a:t>
            </a:r>
            <a:r>
              <a:rPr lang="cs-CZ" dirty="0" smtClean="0"/>
              <a:t>vzdělávací program je rozdělen do integrovaných bloků, které vycházejí </a:t>
            </a:r>
            <a:r>
              <a:rPr lang="cs-CZ" dirty="0"/>
              <a:t>ze života dětí, ze situací, jimž děti procházejí, vážou se k různým událostem v průběhu roku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Spolupráce 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H-mat – pilotní MŠ pro ověřování metodiky pro předškolní děti - matematika Hejného</a:t>
            </a:r>
          </a:p>
          <a:p>
            <a:r>
              <a:rPr lang="cs-CZ" dirty="0" smtClean="0"/>
              <a:t>Klokanovy školky (vzorová metodická pomůcka)</a:t>
            </a:r>
          </a:p>
          <a:p>
            <a:r>
              <a:rPr lang="cs-CZ" dirty="0" smtClean="0"/>
              <a:t>Projekt Šablony – školní asistent</a:t>
            </a:r>
          </a:p>
          <a:p>
            <a:r>
              <a:rPr lang="cs-CZ" dirty="0" smtClean="0"/>
              <a:t>Děti se SVP – poskytování podpůrných opatření – speciální pedagogická péče</a:t>
            </a:r>
          </a:p>
          <a:p>
            <a:r>
              <a:rPr lang="cs-CZ" dirty="0" smtClean="0"/>
              <a:t>PPP a SPC Jičín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771636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00FF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Nadstandardní aktivity</a:t>
            </a:r>
            <a:endParaRPr lang="cs-CZ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rgbClr val="00FF00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853136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cs-CZ" dirty="0" smtClean="0"/>
              <a:t>ukázky </a:t>
            </a:r>
            <a:r>
              <a:rPr lang="cs-CZ" dirty="0"/>
              <a:t>činnosti dětí pro </a:t>
            </a:r>
            <a:r>
              <a:rPr lang="cs-CZ" dirty="0" smtClean="0"/>
              <a:t>rodiče</a:t>
            </a:r>
          </a:p>
          <a:p>
            <a:pPr algn="ctr"/>
            <a:r>
              <a:rPr lang="cs-CZ" dirty="0" smtClean="0"/>
              <a:t> </a:t>
            </a:r>
            <a:r>
              <a:rPr lang="cs-CZ" dirty="0"/>
              <a:t>posezení rodičů s </a:t>
            </a:r>
            <a:r>
              <a:rPr lang="cs-CZ" dirty="0" smtClean="0"/>
              <a:t>dětmi</a:t>
            </a:r>
          </a:p>
          <a:p>
            <a:pPr algn="ctr"/>
            <a:r>
              <a:rPr lang="cs-CZ" dirty="0" smtClean="0"/>
              <a:t> </a:t>
            </a:r>
            <a:r>
              <a:rPr lang="cs-CZ" dirty="0"/>
              <a:t>Mikulášská </a:t>
            </a:r>
            <a:r>
              <a:rPr lang="cs-CZ" dirty="0" smtClean="0"/>
              <a:t>nadílka</a:t>
            </a:r>
          </a:p>
          <a:p>
            <a:pPr algn="ctr"/>
            <a:r>
              <a:rPr lang="cs-CZ" dirty="0" smtClean="0"/>
              <a:t> Karneval</a:t>
            </a:r>
          </a:p>
          <a:p>
            <a:pPr algn="ctr"/>
            <a:r>
              <a:rPr lang="cs-CZ" dirty="0" smtClean="0"/>
              <a:t> </a:t>
            </a:r>
            <a:r>
              <a:rPr lang="cs-CZ" dirty="0"/>
              <a:t>Čarodějnický </a:t>
            </a:r>
            <a:r>
              <a:rPr lang="cs-CZ" dirty="0" smtClean="0"/>
              <a:t>rej</a:t>
            </a:r>
          </a:p>
          <a:p>
            <a:pPr algn="ctr"/>
            <a:r>
              <a:rPr lang="cs-CZ" dirty="0" smtClean="0"/>
              <a:t> </a:t>
            </a:r>
            <a:r>
              <a:rPr lang="cs-CZ" dirty="0"/>
              <a:t>Den </a:t>
            </a:r>
            <a:r>
              <a:rPr lang="cs-CZ" dirty="0" smtClean="0"/>
              <a:t>dětí</a:t>
            </a:r>
          </a:p>
          <a:p>
            <a:pPr algn="ctr"/>
            <a:r>
              <a:rPr lang="cs-CZ" dirty="0" smtClean="0"/>
              <a:t>školní výlety</a:t>
            </a:r>
          </a:p>
          <a:p>
            <a:pPr algn="ctr"/>
            <a:r>
              <a:rPr lang="cs-CZ" dirty="0" smtClean="0"/>
              <a:t> </a:t>
            </a:r>
            <a:r>
              <a:rPr lang="cs-CZ" dirty="0"/>
              <a:t>rozloučení s </a:t>
            </a:r>
            <a:r>
              <a:rPr lang="cs-CZ" dirty="0" smtClean="0"/>
              <a:t>předškoláky</a:t>
            </a:r>
          </a:p>
          <a:p>
            <a:pPr algn="ctr"/>
            <a:r>
              <a:rPr lang="cs-CZ" dirty="0" smtClean="0"/>
              <a:t> exkurze</a:t>
            </a:r>
          </a:p>
          <a:p>
            <a:pPr algn="ctr"/>
            <a:r>
              <a:rPr lang="cs-CZ" dirty="0" smtClean="0"/>
              <a:t> </a:t>
            </a:r>
            <a:r>
              <a:rPr lang="cs-CZ" dirty="0"/>
              <a:t>návštěvy divadla nebo </a:t>
            </a:r>
            <a:r>
              <a:rPr lang="cs-CZ" dirty="0" smtClean="0"/>
              <a:t>kina</a:t>
            </a:r>
          </a:p>
          <a:p>
            <a:pPr algn="ctr"/>
            <a:r>
              <a:rPr lang="cs-CZ" dirty="0"/>
              <a:t>p</a:t>
            </a:r>
            <a:r>
              <a:rPr lang="cs-CZ" dirty="0" smtClean="0"/>
              <a:t>lavecký kurz</a:t>
            </a:r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spc="50" dirty="0" smtClean="0">
                <a:ln w="13500">
                  <a:solidFill>
                    <a:srgbClr val="C00000">
                      <a:alpha val="6500"/>
                    </a:srgbClr>
                  </a:solidFill>
                  <a:prstDash val="solid"/>
                </a:ln>
                <a:solidFill>
                  <a:srgbClr val="CC0099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Úplata za vzdělávání a stravné</a:t>
            </a:r>
            <a:endParaRPr lang="cs-CZ" b="1" spc="50" dirty="0">
              <a:ln w="13500">
                <a:solidFill>
                  <a:srgbClr val="C00000">
                    <a:alpha val="6500"/>
                  </a:srgbClr>
                </a:solidFill>
                <a:prstDash val="solid"/>
              </a:ln>
              <a:solidFill>
                <a:srgbClr val="CC0099"/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600200"/>
            <a:ext cx="8712968" cy="4853136"/>
          </a:xfrm>
        </p:spPr>
        <p:txBody>
          <a:bodyPr>
            <a:normAutofit fontScale="70000" lnSpcReduction="20000"/>
          </a:bodyPr>
          <a:lstStyle/>
          <a:p>
            <a:r>
              <a:rPr lang="cs-CZ" dirty="0" smtClean="0"/>
              <a:t>Úplata za vzdělávání – </a:t>
            </a:r>
            <a:r>
              <a:rPr lang="cs-CZ" b="1" dirty="0" smtClean="0"/>
              <a:t>400,-Kč </a:t>
            </a:r>
            <a:r>
              <a:rPr lang="cs-CZ" dirty="0" smtClean="0"/>
              <a:t>měsíčně</a:t>
            </a:r>
          </a:p>
          <a:p>
            <a:r>
              <a:rPr lang="cs-CZ" u="sng" dirty="0" smtClean="0"/>
              <a:t>Stravné</a:t>
            </a:r>
            <a:r>
              <a:rPr lang="cs-CZ" dirty="0" smtClean="0"/>
              <a:t> </a:t>
            </a:r>
          </a:p>
          <a:p>
            <a:pPr>
              <a:buNone/>
            </a:pPr>
            <a:r>
              <a:rPr lang="cs-CZ" dirty="0" smtClean="0"/>
              <a:t> </a:t>
            </a:r>
            <a:r>
              <a:rPr lang="cs-CZ" b="1" i="1" dirty="0" smtClean="0">
                <a:solidFill>
                  <a:srgbClr val="CC0099"/>
                </a:solidFill>
              </a:rPr>
              <a:t>děti 3- 6 let</a:t>
            </a:r>
          </a:p>
          <a:p>
            <a:pPr>
              <a:buNone/>
            </a:pPr>
            <a:r>
              <a:rPr lang="cs-CZ" dirty="0" smtClean="0"/>
              <a:t> </a:t>
            </a:r>
            <a:r>
              <a:rPr lang="cs-CZ" b="1" dirty="0" smtClean="0"/>
              <a:t>32,-Kč </a:t>
            </a:r>
            <a:r>
              <a:rPr lang="cs-CZ" dirty="0" smtClean="0"/>
              <a:t>(přesnídávka </a:t>
            </a:r>
            <a:r>
              <a:rPr lang="cs-CZ" dirty="0"/>
              <a:t>7</a:t>
            </a:r>
            <a:r>
              <a:rPr lang="cs-CZ" dirty="0" smtClean="0"/>
              <a:t>,-Kč</a:t>
            </a:r>
            <a:r>
              <a:rPr lang="cs-CZ" dirty="0"/>
              <a:t>, oběd 18</a:t>
            </a:r>
            <a:r>
              <a:rPr lang="cs-CZ" dirty="0" smtClean="0"/>
              <a:t>,-Kč,svačina </a:t>
            </a:r>
            <a:r>
              <a:rPr lang="cs-CZ" dirty="0"/>
              <a:t>7</a:t>
            </a:r>
            <a:r>
              <a:rPr lang="cs-CZ" dirty="0" smtClean="0"/>
              <a:t>,-Kč</a:t>
            </a:r>
            <a:r>
              <a:rPr lang="cs-CZ" dirty="0"/>
              <a:t>), skupina A</a:t>
            </a:r>
          </a:p>
          <a:p>
            <a:pPr>
              <a:buNone/>
            </a:pPr>
            <a:r>
              <a:rPr lang="cs-CZ" dirty="0"/>
              <a:t>    </a:t>
            </a:r>
            <a:r>
              <a:rPr lang="cs-CZ" dirty="0" smtClean="0"/>
              <a:t>Při </a:t>
            </a:r>
            <a:r>
              <a:rPr lang="cs-CZ" dirty="0"/>
              <a:t>odběru svačiny a oběda: </a:t>
            </a:r>
            <a:r>
              <a:rPr lang="cs-CZ" dirty="0" smtClean="0"/>
              <a:t>25,-Kč (skupina </a:t>
            </a:r>
            <a:r>
              <a:rPr lang="cs-CZ" dirty="0"/>
              <a:t>B)</a:t>
            </a:r>
          </a:p>
          <a:p>
            <a:pPr>
              <a:buNone/>
            </a:pPr>
            <a:r>
              <a:rPr lang="cs-CZ" b="1" i="1" dirty="0" smtClean="0">
                <a:solidFill>
                  <a:srgbClr val="00B0F0"/>
                </a:solidFill>
              </a:rPr>
              <a:t>děti </a:t>
            </a:r>
            <a:r>
              <a:rPr lang="cs-CZ" b="1" i="1" dirty="0">
                <a:solidFill>
                  <a:srgbClr val="00B0F0"/>
                </a:solidFill>
              </a:rPr>
              <a:t>MŠ </a:t>
            </a:r>
            <a:r>
              <a:rPr lang="cs-CZ" b="1" i="1" dirty="0" smtClean="0">
                <a:solidFill>
                  <a:srgbClr val="00B0F0"/>
                </a:solidFill>
              </a:rPr>
              <a:t>7-10 </a:t>
            </a:r>
            <a:r>
              <a:rPr lang="cs-CZ" b="1" i="1" dirty="0">
                <a:solidFill>
                  <a:srgbClr val="00B0F0"/>
                </a:solidFill>
              </a:rPr>
              <a:t>let </a:t>
            </a:r>
            <a:endParaRPr lang="cs-CZ" b="1" i="1" dirty="0" smtClean="0">
              <a:solidFill>
                <a:srgbClr val="00B0F0"/>
              </a:solidFill>
            </a:endParaRPr>
          </a:p>
          <a:p>
            <a:pPr>
              <a:buNone/>
            </a:pPr>
            <a:r>
              <a:rPr lang="cs-CZ" b="1" i="1" smtClean="0">
                <a:solidFill>
                  <a:srgbClr val="00B0F0"/>
                </a:solidFill>
              </a:rPr>
              <a:t> </a:t>
            </a:r>
            <a:r>
              <a:rPr lang="cs-CZ" b="1" smtClean="0"/>
              <a:t>36,-</a:t>
            </a:r>
            <a:r>
              <a:rPr lang="cs-CZ" b="1" dirty="0" smtClean="0"/>
              <a:t>Kč </a:t>
            </a:r>
            <a:r>
              <a:rPr lang="cs-CZ" dirty="0" smtClean="0"/>
              <a:t>(</a:t>
            </a:r>
            <a:r>
              <a:rPr lang="cs-CZ" dirty="0"/>
              <a:t>přesnídávka 8</a:t>
            </a:r>
            <a:r>
              <a:rPr lang="cs-CZ" dirty="0" smtClean="0"/>
              <a:t>,-Kč</a:t>
            </a:r>
            <a:r>
              <a:rPr lang="cs-CZ" dirty="0"/>
              <a:t>, oběd </a:t>
            </a:r>
            <a:r>
              <a:rPr lang="cs-CZ" dirty="0" smtClean="0"/>
              <a:t>21,-Kč, </a:t>
            </a:r>
            <a:r>
              <a:rPr lang="cs-CZ" dirty="0"/>
              <a:t>svačina </a:t>
            </a:r>
            <a:r>
              <a:rPr lang="cs-CZ" dirty="0" smtClean="0"/>
              <a:t> 7,-Kč</a:t>
            </a:r>
            <a:r>
              <a:rPr lang="cs-CZ" dirty="0"/>
              <a:t>), skupina C</a:t>
            </a:r>
          </a:p>
          <a:p>
            <a:pPr>
              <a:buNone/>
            </a:pPr>
            <a:r>
              <a:rPr lang="cs-CZ" dirty="0" smtClean="0"/>
              <a:t>    Při </a:t>
            </a:r>
            <a:r>
              <a:rPr lang="cs-CZ" dirty="0"/>
              <a:t>odběru svačiny a oběda:  29</a:t>
            </a:r>
            <a:r>
              <a:rPr lang="cs-CZ" dirty="0" smtClean="0"/>
              <a:t>,-Kč (skupina </a:t>
            </a:r>
            <a:r>
              <a:rPr lang="cs-CZ" dirty="0"/>
              <a:t>D</a:t>
            </a:r>
            <a:r>
              <a:rPr lang="cs-CZ" dirty="0" smtClean="0"/>
              <a:t>)</a:t>
            </a:r>
          </a:p>
          <a:p>
            <a:pPr>
              <a:buNone/>
            </a:pPr>
            <a:endParaRPr lang="cs-CZ" dirty="0" smtClean="0"/>
          </a:p>
          <a:p>
            <a:r>
              <a:rPr lang="cs-CZ" dirty="0" smtClean="0"/>
              <a:t>Úplatu za vzdělávání lze </a:t>
            </a:r>
            <a:r>
              <a:rPr lang="cs-CZ" dirty="0"/>
              <a:t>uhradit dohromady se stravným jednou </a:t>
            </a:r>
            <a:r>
              <a:rPr lang="cs-CZ" dirty="0" smtClean="0"/>
              <a:t>položkou</a:t>
            </a:r>
          </a:p>
          <a:p>
            <a:r>
              <a:rPr lang="cs-CZ" dirty="0" smtClean="0"/>
              <a:t>Úplatu za vzdělávání neplatí děti, které mají povinnou  docházku v posledním roce předškolního vzdělávání a děti s odkladem školní docházky, dále zákonný zástupce, který pobírá opakovaně dávky hmotné nouze, dávky pěstounské péče a tuto skutečnost doloží ředitelce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297</TotalTime>
  <Words>751</Words>
  <Application>Microsoft Office PowerPoint</Application>
  <PresentationFormat>Předvádění na obrazovce (4:3)</PresentationFormat>
  <Paragraphs>176</Paragraphs>
  <Slides>21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6" baseType="lpstr">
      <vt:lpstr>Arial</vt:lpstr>
      <vt:lpstr>Calibri</vt:lpstr>
      <vt:lpstr>Comic Sans MS</vt:lpstr>
      <vt:lpstr>Wingdings</vt:lpstr>
      <vt:lpstr>Motiv sady Office</vt:lpstr>
      <vt:lpstr>Prezentace aplikace PowerPoint</vt:lpstr>
      <vt:lpstr>Prezentace aplikace PowerPoint</vt:lpstr>
      <vt:lpstr>Personální obsazení MŠ</vt:lpstr>
      <vt:lpstr>Personální obsazení</vt:lpstr>
      <vt:lpstr>Organizace vzdělávání</vt:lpstr>
      <vt:lpstr>Charakteristika vzdělávacího programu</vt:lpstr>
      <vt:lpstr>Spolupráce  </vt:lpstr>
      <vt:lpstr>Nadstandardní aktivity</vt:lpstr>
      <vt:lpstr>Úplata za vzdělávání a stravné</vt:lpstr>
      <vt:lpstr>Odhlašování dětí ze stravného</vt:lpstr>
      <vt:lpstr>Odhlašování dětí z docházky</vt:lpstr>
      <vt:lpstr>Spolek rodičů</vt:lpstr>
      <vt:lpstr>Kontakty</vt:lpstr>
      <vt:lpstr>Kontakty</vt:lpstr>
      <vt:lpstr>Požadavky MŠ</vt:lpstr>
      <vt:lpstr>Požadavky MŠ</vt:lpstr>
      <vt:lpstr>Adaptační program</vt:lpstr>
      <vt:lpstr>Nově příchozí děti Školní rok začíná v pondělí 4. září 2017 </vt:lpstr>
      <vt:lpstr>Nově příchozí děti</vt:lpstr>
      <vt:lpstr>Nově příchozí děti </vt:lpstr>
      <vt:lpstr>DĚKUJEME  ZA POZORNOST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Microsoft</dc:creator>
  <cp:lastModifiedBy>Slepičková</cp:lastModifiedBy>
  <cp:revision>51</cp:revision>
  <dcterms:created xsi:type="dcterms:W3CDTF">2017-06-17T14:00:45Z</dcterms:created>
  <dcterms:modified xsi:type="dcterms:W3CDTF">2018-02-05T11:52:55Z</dcterms:modified>
</cp:coreProperties>
</file>